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83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83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19248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73200" y="117144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19248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73200" y="2945880"/>
            <a:ext cx="274320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83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3848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1711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41880" y="3597480"/>
            <a:ext cx="389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 fontScale="57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7840" y="1171440"/>
            <a:ext cx="4157280" cy="3396600"/>
          </a:xfrm>
          <a:prstGeom prst="rect">
            <a:avLst/>
          </a:prstGeom>
        </p:spPr>
        <p:txBody>
          <a:bodyPr lIns="0" rIns="0" tIns="0" bIns="0">
            <a:normAutofit fontScale="57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forms.gle/r3d4oHXxQiUiBw4x6" TargetMode="External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economia.uol.com.br/noticias/bbc/2018/05/30/greve-dos-caminhoneiros-a-cronologia-dos-10-dias-que-pararam-o-brasil.htm" TargetMode="External"/><Relationship Id="rId2" Type="http://schemas.openxmlformats.org/officeDocument/2006/relationships/hyperlink" Target="https://pt.wikipedia.org/wiki/Greve_dos_caminhoneiros_no_Brasil_em_2018" TargetMode="External"/><Relationship Id="rId3" Type="http://schemas.openxmlformats.org/officeDocument/2006/relationships/hyperlink" Target="https://jornal.usp.br/atualidades/greve-dos-caminhoneiros-tem-aspectos-politicos-e-sociais-proprios/" TargetMode="External"/><Relationship Id="rId4" Type="http://schemas.openxmlformats.org/officeDocument/2006/relationships/hyperlink" Target="https://gauchazh.clicrbs.com.br/geral/noticia/2018/05/quem-sao-os-apoiadores-da-greve-dos-caminhoneiros-e-por-que-a-paralisacao-pode-continuar-cjhkug0uw0b2601qobx56apqd.html" TargetMode="External"/><Relationship Id="rId5" Type="http://schemas.openxmlformats.org/officeDocument/2006/relationships/hyperlink" Target="https://www.infomoney.com.br/mercados/as-10-acoes-mais-afetadas-pelo-bolsa-caminhoneiro-do-governo/" TargetMode="External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app.vlex.com/#search/jurisdiction:BR/direito+do+consumidor+e+greve+dos+caminhoneiros/WW/vid/725714089" TargetMode="External"/><Relationship Id="rId2" Type="http://schemas.openxmlformats.org/officeDocument/2006/relationships/hyperlink" Target="https://app.vlex.com/#search/jurisdiction:BR/direito+do+consumidor+e+greve+dos+caminhoneiros/WW/vid/725714089" TargetMode="External"/><Relationship Id="rId3" Type="http://schemas.openxmlformats.org/officeDocument/2006/relationships/hyperlink" Target="https://app.vlex.com/#/search/jurisdiction:BR/direito+do+consumidor+e+greve+dos+caminhoneiros/WW/vid/727719005" TargetMode="External"/><Relationship Id="rId4" Type="http://schemas.openxmlformats.org/officeDocument/2006/relationships/hyperlink" Target="https://app.vlex.com/#/search/jurisdiction:BR/direito+do+consumidor+e+greve+dos+caminhoneiros/WW/vid/727719005" TargetMode="External"/><Relationship Id="rId5" Type="http://schemas.openxmlformats.org/officeDocument/2006/relationships/hyperlink" Target="https://www.conjur.com.br/2018-mai-27/greve-caminhoneiros-enfoque-juridico" TargetMode="External"/><Relationship Id="rId6" Type="http://schemas.openxmlformats.org/officeDocument/2006/relationships/hyperlink" Target="https://www.conjur.com.br/2018-mai-27/greve-caminhoneiros-enfoque-juridico" TargetMode="External"/><Relationship Id="rId7" Type="http://schemas.openxmlformats.org/officeDocument/2006/relationships/hyperlink" Target="https://app.vlex.com/#/search/jurisdiction:BR/direito+do+consumidor+e+greve+dos+caminhoneiros/p2/WW/vid/744157945" TargetMode="External"/><Relationship Id="rId8" Type="http://schemas.openxmlformats.org/officeDocument/2006/relationships/hyperlink" Target="https://app.vlex.com/#/search/jurisdiction:BR/direito+do+consumidor+e+greve+dos+caminhoneiros/p2/WW/vid/744157945" TargetMode="External"/><Relationship Id="rId9" Type="http://schemas.openxmlformats.org/officeDocument/2006/relationships/hyperlink" Target="https://www.conjur.com.br/2018-mai-25/reflexoes-trabalhistas-particularidades-juridicas-greve-caminhoneiros" TargetMode="External"/><Relationship Id="rId10" Type="http://schemas.openxmlformats.org/officeDocument/2006/relationships/hyperlink" Target="https://www.conjur.com.br/2018-mai-25/reflexoes-trabalhistas-particularidades-juridicas-greve-caminhoneiros" TargetMode="External"/><Relationship Id="rId11" Type="http://schemas.openxmlformats.org/officeDocument/2006/relationships/hyperlink" Target="https://jus.com.br/artigos/66493/o-aumento-injustificado-do-preco-do-combustivel-e-as-suas-praticas-abusivas" TargetMode="External"/><Relationship Id="rId12" Type="http://schemas.openxmlformats.org/officeDocument/2006/relationships/hyperlink" Target="https://jus.com.br/artigos/66493/o-aumento-injustificado-do-preco-do-combustivel-e-as-suas-praticas-abusivas" TargetMode="External"/><Relationship Id="rId1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12640" y="1893240"/>
            <a:ext cx="8118000" cy="15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 fontScale="6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4200" spc="-1" strike="noStrike">
                <a:solidFill>
                  <a:srgbClr val="fffbf0"/>
                </a:solidFill>
                <a:latin typeface="Old Standard TT"/>
                <a:ea typeface="Old Standard TT"/>
              </a:rPr>
              <a:t>Greve dos caminhoneiros e suas consequências para a economia</a:t>
            </a:r>
            <a:endParaRPr b="0" lang="pt-BR" sz="4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12640" y="3840480"/>
            <a:ext cx="8118000" cy="7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solidFill>
                  <a:srgbClr val="ffffff"/>
                </a:solidFill>
                <a:latin typeface="Arial"/>
                <a:ea typeface="Arial"/>
              </a:rPr>
              <a:t>DAIANE MORAIS SANTOS TORRES - DIEGO MESSIAS SILVA - RAFAEL FABALET PARISH - TAÍSSA TERESA ROCHA BUSQUETS</a:t>
            </a: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11760" y="23544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3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2. Setor agropecuário: Aves e suínos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61" name="Google Shape;139;p22" descr=""/>
          <p:cNvPicPr/>
          <p:nvPr/>
        </p:nvPicPr>
        <p:blipFill>
          <a:blip r:embed="rId1"/>
          <a:stretch/>
        </p:blipFill>
        <p:spPr>
          <a:xfrm>
            <a:off x="616680" y="1001160"/>
            <a:ext cx="3351960" cy="239400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140;p22" descr=""/>
          <p:cNvPicPr/>
          <p:nvPr/>
        </p:nvPicPr>
        <p:blipFill>
          <a:blip r:embed="rId2"/>
          <a:stretch/>
        </p:blipFill>
        <p:spPr>
          <a:xfrm>
            <a:off x="4121640" y="1001160"/>
            <a:ext cx="4482360" cy="239400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311760" y="3585600"/>
            <a:ext cx="8519760" cy="13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Morte de 64 milhões de aves por falta de ração e prejuízo de R$ 3 bilhões;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Ao todo, 120 mil toneladas de carne de aves e suínos deixaram de ser exportadas e houve prejuízo direto na balança comercial de US$ de 350 milhões.</a:t>
            </a: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Fonte: Associação Brasileira de Proteína Animal (ABPA)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11760" y="23544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3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3. Setor agropecuário: Frutas e hortaliças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65" name="Google Shape;147;p23" descr=""/>
          <p:cNvPicPr/>
          <p:nvPr/>
        </p:nvPicPr>
        <p:blipFill>
          <a:blip r:embed="rId1"/>
          <a:stretch/>
        </p:blipFill>
        <p:spPr>
          <a:xfrm>
            <a:off x="298440" y="1001160"/>
            <a:ext cx="2277000" cy="2318040"/>
          </a:xfrm>
          <a:prstGeom prst="rect">
            <a:avLst/>
          </a:prstGeom>
          <a:ln>
            <a:noFill/>
          </a:ln>
        </p:spPr>
      </p:pic>
      <p:pic>
        <p:nvPicPr>
          <p:cNvPr id="166" name="Google Shape;148;p23" descr=""/>
          <p:cNvPicPr/>
          <p:nvPr/>
        </p:nvPicPr>
        <p:blipFill>
          <a:blip r:embed="rId2"/>
          <a:stretch/>
        </p:blipFill>
        <p:spPr>
          <a:xfrm>
            <a:off x="2728440" y="1001160"/>
            <a:ext cx="3090960" cy="231804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149;p23" descr=""/>
          <p:cNvPicPr/>
          <p:nvPr/>
        </p:nvPicPr>
        <p:blipFill>
          <a:blip r:embed="rId3"/>
          <a:srcRect l="11254" t="0" r="16436" b="0"/>
          <a:stretch/>
        </p:blipFill>
        <p:spPr>
          <a:xfrm>
            <a:off x="5968080" y="1001160"/>
            <a:ext cx="2982240" cy="231804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311760" y="3585600"/>
            <a:ext cx="8638560" cy="11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Perdas de R$ 920 milhões - R$ 570 milhões apenas no Vale do São Francisco;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As frutas mais atingidas foram mamão, uva, manga, goiaba e acerola.</a:t>
            </a: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Fonte: Associação Brasileira dos Produtos Exportadores de Frutas e Derivados (ABRAFRUTAS)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11760" y="23544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4. Setor agropecuário: Carne bovina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70" name="Google Shape;156;p24" descr=""/>
          <p:cNvPicPr/>
          <p:nvPr/>
        </p:nvPicPr>
        <p:blipFill>
          <a:blip r:embed="rId1"/>
          <a:srcRect l="0" t="0" r="22418" b="0"/>
          <a:stretch/>
        </p:blipFill>
        <p:spPr>
          <a:xfrm>
            <a:off x="311760" y="924840"/>
            <a:ext cx="4651200" cy="247032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157;p24" descr=""/>
          <p:cNvPicPr/>
          <p:nvPr/>
        </p:nvPicPr>
        <p:blipFill>
          <a:blip r:embed="rId2"/>
          <a:stretch/>
        </p:blipFill>
        <p:spPr>
          <a:xfrm>
            <a:off x="5126760" y="924840"/>
            <a:ext cx="3704760" cy="247032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311760" y="3585600"/>
            <a:ext cx="8638560" cy="11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Frigoríficos sem movimentação de compra e venda;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Setor deixou de exportar 40 mil toneladas, equivalente a US$ 170 milhões.</a:t>
            </a: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Fonte: IPEA.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11760" y="15912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5. Setor de serviços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74" name="Google Shape;164;p25" descr=""/>
          <p:cNvPicPr/>
          <p:nvPr/>
        </p:nvPicPr>
        <p:blipFill>
          <a:blip r:embed="rId1"/>
          <a:srcRect l="0" t="0" r="0" b="7874"/>
          <a:stretch/>
        </p:blipFill>
        <p:spPr>
          <a:xfrm>
            <a:off x="1555560" y="781200"/>
            <a:ext cx="6032520" cy="358056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367920" y="4428720"/>
            <a:ext cx="863856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Queda de 3,8% em maio, comparado ao mês anterior. Destaque para transportes, serviços auxiliares ao transporte e correios (-9,5%). Fonte: IBGE, gráficos do G1.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35440" y="15912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6. Indústria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77" name="Google Shape;171;p26" descr=""/>
          <p:cNvPicPr/>
          <p:nvPr/>
        </p:nvPicPr>
        <p:blipFill>
          <a:blip r:embed="rId1"/>
          <a:stretch/>
        </p:blipFill>
        <p:spPr>
          <a:xfrm>
            <a:off x="4810320" y="818640"/>
            <a:ext cx="4332960" cy="335556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172;p26" descr=""/>
          <p:cNvPicPr/>
          <p:nvPr/>
        </p:nvPicPr>
        <p:blipFill>
          <a:blip r:embed="rId2"/>
          <a:srcRect l="0" t="0" r="0" b="6585"/>
          <a:stretch/>
        </p:blipFill>
        <p:spPr>
          <a:xfrm>
            <a:off x="0" y="818640"/>
            <a:ext cx="4757760" cy="335556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176400" y="4221000"/>
            <a:ext cx="863856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Setor recuou 10,9% no mês de maio, em comparação com abril. Fonte: G1.</a:t>
            </a:r>
            <a:endParaRPr b="0" lang="pt-BR" sz="15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Também afetada pela greve, a produção de veículos no Brasil caiu 15,3% em maio, frente ao mesmo período do ano passado, segundo a Anfavea.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78;p27" descr=""/>
          <p:cNvPicPr/>
          <p:nvPr/>
        </p:nvPicPr>
        <p:blipFill>
          <a:blip r:embed="rId1"/>
          <a:srcRect l="0" t="15168" r="0" b="6213"/>
          <a:stretch/>
        </p:blipFill>
        <p:spPr>
          <a:xfrm>
            <a:off x="681840" y="200880"/>
            <a:ext cx="7779960" cy="442296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222120" y="4700880"/>
            <a:ext cx="884520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350" spc="-1" strike="noStrike">
                <a:solidFill>
                  <a:srgbClr val="000000"/>
                </a:solidFill>
                <a:latin typeface="Arial"/>
                <a:ea typeface="Arial"/>
              </a:rPr>
              <a:t>Variação da produção industrial de maio na comparação com abril, em 15 estados. Fonte: IBGE, gráficos do G1.</a:t>
            </a:r>
            <a:endParaRPr b="0" lang="pt-B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35440" y="831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7. Varejo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83" name="Google Shape;185;p28" descr=""/>
          <p:cNvPicPr/>
          <p:nvPr/>
        </p:nvPicPr>
        <p:blipFill>
          <a:blip r:embed="rId1"/>
          <a:srcRect l="0" t="0" r="0" b="6010"/>
          <a:stretch/>
        </p:blipFill>
        <p:spPr>
          <a:xfrm>
            <a:off x="1416600" y="680760"/>
            <a:ext cx="6446520" cy="358776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222120" y="4345200"/>
            <a:ext cx="884520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35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350" spc="-1" strike="noStrike">
                <a:solidFill>
                  <a:srgbClr val="000000"/>
                </a:solidFill>
                <a:latin typeface="Arial"/>
                <a:ea typeface="Arial"/>
              </a:rPr>
              <a:t>Perdas em todas as atividades durante o mês, exceto hipermercados e supermercados. Fonte: IBGE;</a:t>
            </a:r>
            <a:endParaRPr b="0" lang="pt-BR" sz="1350" spc="-1" strike="noStrike">
              <a:latin typeface="Arial"/>
            </a:endParaRPr>
          </a:p>
          <a:p>
            <a:pPr marL="457200" indent="-3135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350" spc="-1" strike="noStrike">
                <a:solidFill>
                  <a:srgbClr val="000000"/>
                </a:solidFill>
                <a:latin typeface="Arial"/>
                <a:ea typeface="Arial"/>
              </a:rPr>
              <a:t>As vendas recuaram em 15 das 27 unidades da Federação, com destaque para Santa Catarina e Rondônia (ambos com -4,2%).</a:t>
            </a:r>
            <a:endParaRPr b="0" lang="pt-B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35440" y="831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8. Inflação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86" name="Google Shape;192;p29" descr=""/>
          <p:cNvPicPr/>
          <p:nvPr/>
        </p:nvPicPr>
        <p:blipFill>
          <a:blip r:embed="rId1"/>
          <a:srcRect l="0" t="14785" r="0" b="6486"/>
          <a:stretch/>
        </p:blipFill>
        <p:spPr>
          <a:xfrm>
            <a:off x="1766880" y="696240"/>
            <a:ext cx="5979960" cy="346608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22120" y="4163040"/>
            <a:ext cx="884520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Foi a primeira vez desde janeiro de 2016 que o índice fica acima de 1%;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Em junho, o grupo alimentação e bebidas foi o que mais influenciou o resultado mensal, sendo responsável por 0,50 ponto percentual da composição da taxa no mês.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35440" y="831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9. Risco Brasil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89" name="Google Shape;199;p30" descr=""/>
          <p:cNvPicPr/>
          <p:nvPr/>
        </p:nvPicPr>
        <p:blipFill>
          <a:blip r:embed="rId1"/>
          <a:srcRect l="25760" t="30226" r="26766" b="20488"/>
          <a:stretch/>
        </p:blipFill>
        <p:spPr>
          <a:xfrm>
            <a:off x="1426320" y="619920"/>
            <a:ext cx="6457680" cy="377100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222120" y="4391640"/>
            <a:ext cx="8845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Deterioração de ativos, aumento do dólar e queda na bolsa de valores;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Risco Brasil sobe 76% em três meses. Fonte: G1.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35440" y="831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10. Confiança no mercado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92" name="Google Shape;206;p31" descr=""/>
          <p:cNvPicPr/>
          <p:nvPr/>
        </p:nvPicPr>
        <p:blipFill>
          <a:blip r:embed="rId1"/>
          <a:srcRect l="0" t="14874" r="0" b="5956"/>
          <a:stretch/>
        </p:blipFill>
        <p:spPr>
          <a:xfrm>
            <a:off x="1452240" y="696240"/>
            <a:ext cx="6428160" cy="369468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222120" y="4391640"/>
            <a:ext cx="8845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Queda na confiança de empresas e consumidores. Fonte: Ibre/FGV.</a:t>
            </a:r>
            <a:endParaRPr b="0" lang="pt-BR" sz="1550" spc="-1" strike="noStrike">
              <a:latin typeface="Arial"/>
            </a:endParaRPr>
          </a:p>
          <a:p>
            <a:pPr marL="457200" indent="-326160">
              <a:lnSpc>
                <a:spcPct val="100000"/>
              </a:lnSpc>
              <a:buClr>
                <a:srgbClr val="000000"/>
              </a:buClr>
              <a:buFont typeface="Arial"/>
              <a:buChar char="❖"/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Queda de 11,3% no investimento na economia, comparado a abril. Fonte: G1.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Google Shape;67;p14" descr=""/>
          <p:cNvPicPr/>
          <p:nvPr/>
        </p:nvPicPr>
        <p:blipFill>
          <a:blip r:embed="rId1"/>
          <a:stretch/>
        </p:blipFill>
        <p:spPr>
          <a:xfrm>
            <a:off x="0" y="0"/>
            <a:ext cx="3021480" cy="1742400"/>
          </a:xfrm>
          <a:prstGeom prst="rect">
            <a:avLst/>
          </a:prstGeom>
          <a:ln>
            <a:noFill/>
          </a:ln>
        </p:spPr>
      </p:pic>
      <p:pic>
        <p:nvPicPr>
          <p:cNvPr id="123" name="Google Shape;68;p14" descr=""/>
          <p:cNvPicPr/>
          <p:nvPr/>
        </p:nvPicPr>
        <p:blipFill>
          <a:blip r:embed="rId2"/>
          <a:stretch/>
        </p:blipFill>
        <p:spPr>
          <a:xfrm>
            <a:off x="3022200" y="0"/>
            <a:ext cx="3103560" cy="1742400"/>
          </a:xfrm>
          <a:prstGeom prst="rect">
            <a:avLst/>
          </a:prstGeom>
          <a:ln>
            <a:noFill/>
          </a:ln>
        </p:spPr>
      </p:pic>
      <p:pic>
        <p:nvPicPr>
          <p:cNvPr id="124" name="Google Shape;69;p14" descr=""/>
          <p:cNvPicPr/>
          <p:nvPr/>
        </p:nvPicPr>
        <p:blipFill>
          <a:blip r:embed="rId3"/>
          <a:stretch/>
        </p:blipFill>
        <p:spPr>
          <a:xfrm>
            <a:off x="6121800" y="0"/>
            <a:ext cx="3021480" cy="174240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70;p14" descr=""/>
          <p:cNvPicPr/>
          <p:nvPr/>
        </p:nvPicPr>
        <p:blipFill>
          <a:blip r:embed="rId4"/>
          <a:stretch/>
        </p:blipFill>
        <p:spPr>
          <a:xfrm>
            <a:off x="0" y="1743120"/>
            <a:ext cx="3021480" cy="1656720"/>
          </a:xfrm>
          <a:prstGeom prst="rect">
            <a:avLst/>
          </a:prstGeom>
          <a:ln>
            <a:noFill/>
          </a:ln>
        </p:spPr>
      </p:pic>
      <p:pic>
        <p:nvPicPr>
          <p:cNvPr id="126" name="Google Shape;71;p14" descr=""/>
          <p:cNvPicPr/>
          <p:nvPr/>
        </p:nvPicPr>
        <p:blipFill>
          <a:blip r:embed="rId5"/>
          <a:stretch/>
        </p:blipFill>
        <p:spPr>
          <a:xfrm>
            <a:off x="0" y="3400560"/>
            <a:ext cx="3021480" cy="174240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72;p14" descr=""/>
          <p:cNvPicPr/>
          <p:nvPr/>
        </p:nvPicPr>
        <p:blipFill>
          <a:blip r:embed="rId6"/>
          <a:stretch/>
        </p:blipFill>
        <p:spPr>
          <a:xfrm>
            <a:off x="3022200" y="1743120"/>
            <a:ext cx="3103560" cy="165672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73;p14" descr=""/>
          <p:cNvPicPr/>
          <p:nvPr/>
        </p:nvPicPr>
        <p:blipFill>
          <a:blip r:embed="rId7"/>
          <a:stretch/>
        </p:blipFill>
        <p:spPr>
          <a:xfrm>
            <a:off x="6126840" y="1743120"/>
            <a:ext cx="3021480" cy="165672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74;p14" descr=""/>
          <p:cNvPicPr/>
          <p:nvPr/>
        </p:nvPicPr>
        <p:blipFill>
          <a:blip r:embed="rId8"/>
          <a:stretch/>
        </p:blipFill>
        <p:spPr>
          <a:xfrm>
            <a:off x="3022200" y="3400560"/>
            <a:ext cx="3103560" cy="173772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75;p14" descr=""/>
          <p:cNvPicPr/>
          <p:nvPr/>
        </p:nvPicPr>
        <p:blipFill>
          <a:blip r:embed="rId9"/>
          <a:stretch/>
        </p:blipFill>
        <p:spPr>
          <a:xfrm>
            <a:off x="6121800" y="3400560"/>
            <a:ext cx="3021480" cy="16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382680"/>
            <a:ext cx="9143280" cy="7372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Estudo de Caso N°1 - Petrobras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358920" y="1430280"/>
            <a:ext cx="399924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Negociada com o Codigo Petr4 e Petr3</a:t>
            </a:r>
            <a:endParaRPr b="0" lang="pt-BR" sz="14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Grafico de analise: </a:t>
            </a:r>
            <a:r>
              <a:rPr b="0" lang="pt-BR" sz="1200" spc="-1" strike="noStrike">
                <a:solidFill>
                  <a:srgbClr val="333333"/>
                </a:solidFill>
                <a:latin typeface="Times New Roman"/>
                <a:ea typeface="Times New Roman"/>
              </a:rPr>
              <a:t> PETR4 é a ação preferencial: tem esse nome porque possui preferência no pagamento de dividendos e outros direitos como juros sobre capital. 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Analise do Valor de mercado pré greve: 25,09 reais</a:t>
            </a:r>
            <a:endParaRPr b="0" lang="pt-BR" sz="14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Valor de mercado pos-greve: 12,89</a:t>
            </a:r>
            <a:endParaRPr b="0" lang="pt-BR" sz="1400" spc="-1" strike="noStrike">
              <a:latin typeface="Arial"/>
            </a:endParaRPr>
          </a:p>
          <a:p>
            <a:pPr marL="457200" indent="-31680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Diferença de 48,15%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7" name="Google Shape;216;p32" descr=""/>
          <p:cNvPicPr/>
          <p:nvPr/>
        </p:nvPicPr>
        <p:blipFill>
          <a:blip r:embed="rId1"/>
          <a:stretch/>
        </p:blipFill>
        <p:spPr>
          <a:xfrm>
            <a:off x="4966560" y="1513080"/>
            <a:ext cx="3286440" cy="271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Google Shape;223;p3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Estudo de Caso N°2 - Ambev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11760" y="1171440"/>
            <a:ext cx="425952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316800" algn="just">
              <a:lnSpc>
                <a:spcPct val="150000"/>
              </a:lnSpc>
              <a:spcBef>
                <a:spcPts val="1199"/>
              </a:spcBef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Alteração na aliquota do IPI</a:t>
            </a:r>
            <a:endParaRPr b="0" lang="pt-BR" sz="1400" spc="-1" strike="noStrike">
              <a:latin typeface="Arial"/>
            </a:endParaRPr>
          </a:p>
          <a:p>
            <a:pPr marL="457200" indent="-3168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Ao final da crise havia caido 4 reais o valor de cada ação.</a:t>
            </a:r>
            <a:endParaRPr b="0" lang="pt-BR" sz="1400" spc="-1" strike="noStrike">
              <a:latin typeface="Arial"/>
            </a:endParaRPr>
          </a:p>
          <a:p>
            <a:pPr marL="457200" indent="-316800" algn="just">
              <a:lnSpc>
                <a:spcPct val="150000"/>
              </a:lnSpc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Ao final do ano Havia perdido 30% do seu valor de mercado.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203" name="Google Shape;230;p34" descr=""/>
          <p:cNvPicPr/>
          <p:nvPr/>
        </p:nvPicPr>
        <p:blipFill>
          <a:blip r:embed="rId1"/>
          <a:stretch/>
        </p:blipFill>
        <p:spPr>
          <a:xfrm>
            <a:off x="5666400" y="1337040"/>
            <a:ext cx="2654280" cy="265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237;p3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O IBOV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11760" y="1171440"/>
            <a:ext cx="395640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0420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Índice da Bolsa de Valores de São Paulo (IBOV). </a:t>
            </a:r>
            <a:endParaRPr b="0" lang="pt-BR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 marL="457200" indent="-30420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Esse índice é um indicador de comportamento das ações mais negociadas na Bolsa.</a:t>
            </a:r>
            <a:endParaRPr b="0" lang="pt-BR" sz="12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 marL="457200" indent="-30420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Times New Roman"/>
              <a:buChar char="●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Comparações Com outras Crises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208" name="Google Shape;244;p36" descr=""/>
          <p:cNvPicPr/>
          <p:nvPr/>
        </p:nvPicPr>
        <p:blipFill>
          <a:blip r:embed="rId1"/>
          <a:stretch/>
        </p:blipFill>
        <p:spPr>
          <a:xfrm>
            <a:off x="4503960" y="1171440"/>
            <a:ext cx="4061160" cy="254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Experiencie o investimento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af4345"/>
                </a:solidFill>
                <a:uFillTx/>
                <a:latin typeface="Old Standard TT"/>
                <a:ea typeface="Old Standard TT"/>
                <a:hlinkClick r:id="rId1"/>
              </a:rPr>
              <a:t>https://forms.gle/r3d4oHXxQiUiBw4x6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Como funciona? O que aconteceria se você investisse 1000 reais em uma posição dia 01 de 2019 mesmo após a greve dos caminhoneiros.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Entre Crises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Trazemos por fim duas comparações nos próximos slides.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Para nosso termômetro econômico o que foi a greve dos caminhoneiros e o que foi o Covid-19?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000000"/>
              </a:buClr>
              <a:buFont typeface="Old Standard TT"/>
              <a:buChar char="●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Comparação entre Greve dos Caminhoneiros e Crise do Sub-prime 2008.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Google Shape;263;p39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Google Shape;270;p4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Conclusão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just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Observamos vários impactos econômicos na greve dos caminhoneiros, a diminuição no fornecimento de produtos gerou aumento nos preços em vários estados. A correlação na Lei da Oferta e da Demanda foi bastante presente no momento, gerando um aumento inflacionário expoente. Diante disso, ficou evidente o alto impacto da Greve dos Caminhoneiros na população, variações como essa nos preços representam uma influência fortíssima da macroeconomia na microeconomia. Nas correlações entre a Greve dos Caminhoneiros, Covid-19 e Crise do Sub-Prime (2008), observamos que as crises mundiais são mais violentas em suas oscilações, contudo, problemas nacionais demoram mais tempo para sua recuperação, assumimos que o Brasil e sua economia vem sendo bombardeados com problemas econômicos, problemas estes que não conseguimos ainda nem nos recuperar, não é coincidência que a nossa confiança internacional vem caindo com o tempo. Sem dúvidas o Governo deveria olhar com mais atenção aos pedidos da população, mas também organizar melhor suas Estatais, e negociar melhor com seus sindicatos.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Aspectos Sociais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11760" y="1171440"/>
            <a:ext cx="8519760" cy="38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Início da Greve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3" name="Google Shape;82;p15" descr=""/>
          <p:cNvPicPr/>
          <p:nvPr/>
        </p:nvPicPr>
        <p:blipFill>
          <a:blip r:embed="rId1"/>
          <a:stretch/>
        </p:blipFill>
        <p:spPr>
          <a:xfrm>
            <a:off x="4572000" y="1684800"/>
            <a:ext cx="4259520" cy="294516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83;p15" descr=""/>
          <p:cNvPicPr/>
          <p:nvPr/>
        </p:nvPicPr>
        <p:blipFill>
          <a:blip r:embed="rId2"/>
          <a:stretch/>
        </p:blipFill>
        <p:spPr>
          <a:xfrm>
            <a:off x="311760" y="1684800"/>
            <a:ext cx="4259520" cy="294516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85280" y="4630680"/>
            <a:ext cx="834660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50" spc="-1" strike="noStrike">
                <a:solidFill>
                  <a:srgbClr val="000000"/>
                </a:solidFill>
                <a:latin typeface="Arial"/>
                <a:ea typeface="Arial"/>
              </a:rPr>
              <a:t>Pesquisa Datafolha, com o objetivo de revelar o índice de popularidade da greve. Fonte: G1</a:t>
            </a:r>
            <a:endParaRPr b="0" lang="pt-BR" sz="1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Referencias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1"/>
              </a:rPr>
              <a:t>https://economia.uol.com.br/noticias/bbc/2018/05/30/greve-dos-caminhoneiros-a-cronologia-dos-10-dias-que-pararam-o-brasil.htm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(cronologia da greve)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2"/>
              </a:rPr>
              <a:t>https://pt.wikipedia.org/wiki/Greve_dos_caminhoneiros_no_Brasil_em_2018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3"/>
              </a:rPr>
              <a:t>https://jornal.usp.br/atualidades/greve-dos-caminhoneiros-tem-aspectos-politicos-e-sociais-proprios/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4"/>
              </a:rPr>
              <a:t>https://gauchazh.clicrbs.com.br/geral/noticia/2018/05/quem-sao-os-apoiadores-da-greve-dos-caminhoneiros-e-por-que-a-paralisacao-pode-continuar-cjhkug0uw0b2601qobx56apqd.html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https://g1.globo.com/economia/noticia/87-dos-brasileiros-apoiam-greve-dos-caminhoneiros-e-rejeitam-alta-de-imposto-e-corte-de-gasto-diz-datafolha.ghtml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ttps://www.btgpactualdigital.com/blog/investimentos/ibovespa-o-que-e-e-como-investir?idcmp=5d98432e-1aa8-4d0b-a82d-a8dd7f6ac971&amp;cmpid=c04:m05:google:1741053764:b:96926179141&amp;utm_medium=spl&amp;utm_source=google&amp;utm_campaign=1741053764&amp;utm_content=96926179141&amp;creative=430829444304&amp;adposition=&amp;keyword=&amp;matchtype=b&amp;targetid=aud-669191928645:dsa-404428417342&amp;device=c&amp;feeditemid=&amp;loc_interest_ms=&amp;loc_physical_ms=1001533&amp;placement=&amp;s_kwcid=AL!9288!3!430829444304!b!!g!!&amp;gclid=Cj0KCQjws-OEBhCkARIsAPhOkIYdIhgEWWn7j1JjUZTCQg945fYXPBb5v8Zb_yFRvGu2fe4B43PA5DUaAtcrEALw_wcB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5"/>
              </a:rPr>
              <a:t>https://www.infomoney.com.br/mercados/as-10-acoes-mais-afetadas-pelo-bolsa-caminhoneiro-do-governo/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Referencias: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just">
              <a:lnSpc>
                <a:spcPct val="13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 impacto da greve dos caminhoneiros no transporte aéreo, vlex,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1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2"/>
              </a:rPr>
              <a:t>https://app.vlex.com/#search/jurisdiction:BR/direito+do+consumidor+e+greve+dos+caminhoneiros/WW/vid/725714089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10/05/2021.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Multas por preços abusivos devem demorar a sair, vlex,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3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4"/>
              </a:rPr>
              <a:t>https://app.vlex.com/#/search/jurisdiction:BR/direito+do+consumidor+e+greve+dos+caminhoneiros/WW/vid/727719005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10/05/2021.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Freitas, Vladimir. A greve dos caminhoneiros sobre enfoque jurídico, conjur,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5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6"/>
              </a:rPr>
              <a:t>https://www.conjur.com.br/2018-mai-27/greve-caminhoneiros-enfoque-juridico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10/05/2021.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insegurança jurídica sobre o tabelamento do frete precisa ser afastada, vlex,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7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8"/>
              </a:rPr>
              <a:t>https://app.vlex.com/#/search/jurisdiction:BR/direito+do+consumidor+e+greve+dos+caminhoneiros/p2/WW/vid/744157945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11/05/2021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As particularidades jurídicas da greve dos caminhoneiros, conjur,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9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10"/>
              </a:rPr>
              <a:t>https://www.conjur.com.br/2018-mai-25/reflexoes-trabalhistas-particularidades-juridicas-greve-caminhoneiros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11/05/2021</a:t>
            </a:r>
            <a:endParaRPr b="0" lang="pt-BR" sz="1000" spc="-1" strike="noStrike">
              <a:latin typeface="Arial"/>
            </a:endParaRPr>
          </a:p>
          <a:p>
            <a:pPr algn="just">
              <a:lnSpc>
                <a:spcPct val="13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Silva, Silas José da. O aumento injustificado dos combustíveis e as suas práticas abusivas, jus, 2018. Disponível em: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11"/>
              </a:rPr>
              <a:t> </a:t>
            </a:r>
            <a:r>
              <a:rPr b="0" lang="pt-BR" sz="1000" spc="-1" strike="noStrike" u="sng">
                <a:solidFill>
                  <a:srgbClr val="af4345"/>
                </a:solidFill>
                <a:uFillTx/>
                <a:latin typeface="Times New Roman"/>
                <a:ea typeface="Times New Roman"/>
                <a:hlinkClick r:id="rId12"/>
              </a:rPr>
              <a:t>https://jus.com.br/artigos/66493/o-aumento-injustificado-do-preco-do-combustivel-e-as-suas-praticas-abusivas</a:t>
            </a:r>
            <a:r>
              <a:rPr b="0" lang="pt-BR" sz="1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Acesso em: 11/05/2021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Aspectos Sociais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Google Shape;91;p16" descr=""/>
          <p:cNvPicPr/>
          <p:nvPr/>
        </p:nvPicPr>
        <p:blipFill>
          <a:blip r:embed="rId1"/>
          <a:stretch/>
        </p:blipFill>
        <p:spPr>
          <a:xfrm>
            <a:off x="311760" y="1171440"/>
            <a:ext cx="5079600" cy="32432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448600" y="1171440"/>
            <a:ext cx="3021480" cy="32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O desabastecimento causou a redução das frotas de ônibus, o cancelamento de voos, a falta de produtos em mercados e farmácias, o aumento dos combustíveis e de quase todos os produtos.</a:t>
            </a:r>
            <a:r>
              <a:rPr b="1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513000" y="4616640"/>
            <a:ext cx="797076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50" spc="-1" strike="noStrike">
                <a:solidFill>
                  <a:srgbClr val="000000"/>
                </a:solidFill>
                <a:latin typeface="Arial"/>
                <a:ea typeface="Arial"/>
              </a:rPr>
              <a:t>Pesquisa Datafolha para revelar a opinião pública acerca da continuidade da greve. Fonte: G1</a:t>
            </a:r>
            <a:endParaRPr b="0" lang="pt-BR" sz="1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Aspectos Sociais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22640" y="1058400"/>
            <a:ext cx="329220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Old Standard TT"/>
                <a:ea typeface="Old Standard TT"/>
              </a:rPr>
              <a:t>Lei da Oferta e Procura - preço e procura se relacionam em proporção inversa. Dessa forma, é esperado que quando a oferta é maior que a procura, os preços caiam; e quando a procura é maior que a oferta, os preços aumentem.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3" name="Google Shape;100;p17" descr=""/>
          <p:cNvPicPr/>
          <p:nvPr/>
        </p:nvPicPr>
        <p:blipFill>
          <a:blip r:embed="rId1"/>
          <a:stretch/>
        </p:blipFill>
        <p:spPr>
          <a:xfrm>
            <a:off x="4089960" y="888840"/>
            <a:ext cx="4491000" cy="358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Inflação e greve dos caminhoneiros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11760" y="1162440"/>
            <a:ext cx="8519760" cy="33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6" name="Google Shape;107;p18" descr=""/>
          <p:cNvPicPr/>
          <p:nvPr/>
        </p:nvPicPr>
        <p:blipFill>
          <a:blip r:embed="rId1"/>
          <a:srcRect l="53726" t="25361" r="25565" b="53186"/>
          <a:stretch/>
        </p:blipFill>
        <p:spPr>
          <a:xfrm>
            <a:off x="395280" y="1433520"/>
            <a:ext cx="3250800" cy="189324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1166760" y="3729600"/>
            <a:ext cx="17078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FONTE: IBGE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4572000" y="1507680"/>
            <a:ext cx="3994560" cy="26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Inflação é o nome dado ao aumento dos preços de produtos e serviços. Ela é calculada pelos índices de preços, comumente chamados de índices de inflação.</a:t>
            </a:r>
            <a:endParaRPr b="0" lang="pt-BR" sz="1300" spc="-1" strike="noStrike"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O IBGE produz dois dos mais importantes índices de preços: o IPCA, considerado o oficial pelo governo federal, e o INPC.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Inflação e greve dos caminhoneiros</a:t>
            </a:r>
            <a:br/>
            <a:endParaRPr b="0" lang="pt-BR" sz="3000" spc="-1" strike="noStrike">
              <a:latin typeface="Arial"/>
            </a:endParaRPr>
          </a:p>
        </p:txBody>
      </p:sp>
      <p:pic>
        <p:nvPicPr>
          <p:cNvPr id="150" name="Google Shape;116;p19" descr=""/>
          <p:cNvPicPr/>
          <p:nvPr/>
        </p:nvPicPr>
        <p:blipFill>
          <a:blip r:embed="rId1"/>
          <a:srcRect l="19785" t="11258" r="20742" b="24805"/>
          <a:stretch/>
        </p:blipFill>
        <p:spPr>
          <a:xfrm>
            <a:off x="5223600" y="1212840"/>
            <a:ext cx="3538080" cy="213948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311760" y="1405800"/>
            <a:ext cx="4490640" cy="23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A inflação oficial em 2018 ficou em 3,75%, ou seja, dentro da meta estabelecida pelo Banco Central que foi entre 3% e 6%.</a:t>
            </a:r>
            <a:endParaRPr b="0" lang="pt-BR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pt-BR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O aumento de 4,04% no preço dos alimentos puxaram a inflação para cima. Se não houvesse a greve, provavelmente, isso acarretaria num menor nível de inflação no acumulado do ano.</a:t>
            </a:r>
            <a:endParaRPr b="0" lang="pt-BR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pt-BR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  <a:ea typeface="Arial"/>
              </a:rPr>
              <a:t>Outros itens como habitação e transporte também contribuíram.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5556960" y="3757320"/>
            <a:ext cx="26078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FONTE: IBGE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1760" y="15912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33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Setores econômicos mais impactados pela greve 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54" name="Google Shape;124;p20" descr=""/>
          <p:cNvPicPr/>
          <p:nvPr/>
        </p:nvPicPr>
        <p:blipFill>
          <a:blip r:embed="rId1"/>
          <a:srcRect l="0" t="0" r="0" b="12753"/>
          <a:stretch/>
        </p:blipFill>
        <p:spPr>
          <a:xfrm>
            <a:off x="1112760" y="772560"/>
            <a:ext cx="7339320" cy="381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02760" y="4667760"/>
            <a:ext cx="875340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5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pt-BR" sz="1250" spc="-1" strike="noStrike">
                <a:solidFill>
                  <a:srgbClr val="000000"/>
                </a:solidFill>
                <a:latin typeface="Arial"/>
                <a:ea typeface="Arial"/>
              </a:rPr>
              <a:t>Prévia” do PIB do Brasil recuou 3,34% em maio, segundo o Índice de Atividade Econômica do Banco Central (IBC-Br).</a:t>
            </a:r>
            <a:endParaRPr b="0" lang="pt-BR" sz="1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1760" y="235440"/>
            <a:ext cx="85197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    </a:t>
            </a:r>
            <a:r>
              <a:rPr b="1" lang="pt-BR" sz="3000" spc="-1" strike="noStrike">
                <a:solidFill>
                  <a:srgbClr val="000000"/>
                </a:solidFill>
                <a:latin typeface="Old Standard TT"/>
                <a:ea typeface="Old Standard TT"/>
              </a:rPr>
              <a:t>1. Setor agropecuário: Leite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57" name="Google Shape;131;p21" descr=""/>
          <p:cNvPicPr/>
          <p:nvPr/>
        </p:nvPicPr>
        <p:blipFill>
          <a:blip r:embed="rId1"/>
          <a:srcRect l="0" t="0" r="15526" b="0"/>
          <a:stretch/>
        </p:blipFill>
        <p:spPr>
          <a:xfrm>
            <a:off x="189360" y="924840"/>
            <a:ext cx="4307400" cy="287064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132;p21" descr=""/>
          <p:cNvPicPr/>
          <p:nvPr/>
        </p:nvPicPr>
        <p:blipFill>
          <a:blip r:embed="rId2"/>
          <a:stretch/>
        </p:blipFill>
        <p:spPr>
          <a:xfrm>
            <a:off x="4653720" y="924840"/>
            <a:ext cx="4307400" cy="287064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189360" y="3872520"/>
            <a:ext cx="8771760" cy="11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Cinco dias de completa interrupção da coleta de leite, que gerou em descarte de 300 milhões de litros. Prejuízo de R$ 1 bilhão em toda a cadeia produtiva. </a:t>
            </a:r>
            <a:endParaRPr b="0" lang="pt-BR" sz="155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pt-BR" sz="155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50" spc="-1" strike="noStrike">
                <a:solidFill>
                  <a:srgbClr val="000000"/>
                </a:solidFill>
                <a:latin typeface="Arial"/>
                <a:ea typeface="Arial"/>
              </a:rPr>
              <a:t>Fonte: Associação Brasileira de Laticínios (Viva Lácteos).</a:t>
            </a:r>
            <a:endParaRPr b="0" lang="pt-B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2021-06-08T20:14:29Z</dcterms:modified>
  <cp:revision>2</cp:revision>
  <dc:subject/>
  <dc:title/>
</cp:coreProperties>
</file>